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812" r:id="rId2"/>
    <p:sldId id="896" r:id="rId3"/>
    <p:sldId id="897" r:id="rId4"/>
    <p:sldId id="902" r:id="rId5"/>
    <p:sldId id="898" r:id="rId6"/>
    <p:sldId id="903" r:id="rId7"/>
  </p:sldIdLst>
  <p:sldSz cx="9144000" cy="6858000" type="screen4x3"/>
  <p:notesSz cx="6786563" cy="992346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hLjW64ea8nNmn8blc2ReoHHfq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F301-81CE-4E97-B990-7C26D3B88D77}">
  <a:tblStyle styleId="{14F1F301-81CE-4E97-B990-7C26D3B88D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A8B9305-B320-4087-95BB-7AA5AE962924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58108" autoAdjust="0"/>
  </p:normalViewPr>
  <p:slideViewPr>
    <p:cSldViewPr snapToGrid="0">
      <p:cViewPr varScale="1">
        <p:scale>
          <a:sx n="80" d="100"/>
          <a:sy n="80" d="100"/>
        </p:scale>
        <p:origin x="24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5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4149" y="0"/>
            <a:ext cx="2940844" cy="49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2023.02.23. </a:t>
            </a:r>
            <a:r>
              <a:rPr lang="ko-KR" altLang="en-US" dirty="0"/>
              <a:t>발표자료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석사과정 강현구</a:t>
            </a: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ko-KR" altLang="en-US" dirty="0" err="1"/>
              <a:t>재진단</a:t>
            </a:r>
            <a:r>
              <a:rPr lang="ko-KR" altLang="en-US" dirty="0"/>
              <a:t> 일정 협의중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 err="1"/>
              <a:t>김무진</a:t>
            </a:r>
            <a:r>
              <a:rPr lang="ko-KR" altLang="en-US" dirty="0"/>
              <a:t> 연구원이 </a:t>
            </a:r>
            <a:r>
              <a:rPr lang="ko-KR" altLang="en-US" dirty="0" err="1"/>
              <a:t>고영신</a:t>
            </a:r>
            <a:r>
              <a:rPr lang="ko-KR" altLang="en-US" dirty="0"/>
              <a:t> 부장과 </a:t>
            </a:r>
            <a:r>
              <a:rPr lang="ko-KR" altLang="en-US" dirty="0" err="1"/>
              <a:t>재진단</a:t>
            </a:r>
            <a:r>
              <a:rPr lang="ko-KR" altLang="en-US" dirty="0"/>
              <a:t> 대상 </a:t>
            </a:r>
            <a:r>
              <a:rPr lang="en-US" altLang="ko-KR" dirty="0"/>
              <a:t>/ </a:t>
            </a:r>
            <a:r>
              <a:rPr lang="ko-KR" altLang="en-US" dirty="0"/>
              <a:t>일정 관련하여 </a:t>
            </a:r>
            <a:r>
              <a:rPr lang="en-US" altLang="ko-KR" dirty="0"/>
              <a:t>1</a:t>
            </a:r>
            <a:r>
              <a:rPr lang="ko-KR" altLang="en-US" dirty="0"/>
              <a:t>차 미팅을 진행했습니다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 err="1"/>
              <a:t>씨젠</a:t>
            </a:r>
            <a:r>
              <a:rPr lang="ko-KR" altLang="en-US" dirty="0"/>
              <a:t> 내에서 </a:t>
            </a:r>
            <a:r>
              <a:rPr lang="en-US" altLang="ko-KR" dirty="0"/>
              <a:t>Stomach </a:t>
            </a:r>
            <a:r>
              <a:rPr lang="ko-KR" altLang="en-US" dirty="0"/>
              <a:t>모델에 대해 업데이트에 대해 원한다는 점을 확인했으며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구체적인 </a:t>
            </a:r>
            <a:r>
              <a:rPr lang="ko-KR" altLang="en-US" dirty="0" err="1"/>
              <a:t>재진단</a:t>
            </a:r>
            <a:r>
              <a:rPr lang="ko-KR" altLang="en-US" dirty="0"/>
              <a:t> 대상 </a:t>
            </a:r>
            <a:r>
              <a:rPr lang="en-US" altLang="ko-KR" dirty="0"/>
              <a:t>/ </a:t>
            </a:r>
            <a:r>
              <a:rPr lang="ko-KR" altLang="en-US" dirty="0" err="1"/>
              <a:t>재진단</a:t>
            </a:r>
            <a:r>
              <a:rPr lang="ko-KR" altLang="en-US" dirty="0"/>
              <a:t> 양 </a:t>
            </a:r>
            <a:r>
              <a:rPr lang="en-US" altLang="ko-KR" dirty="0"/>
              <a:t>/ </a:t>
            </a:r>
            <a:r>
              <a:rPr lang="ko-KR" altLang="en-US" dirty="0"/>
              <a:t>방법 등 세부 방안에 대해서 추가 협의가 필요한 것으로 논의를 마쳤습니다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다음 주 중으로 마무리될 것으로 보이며</a:t>
            </a:r>
            <a:r>
              <a:rPr lang="en-US" altLang="ko-KR" dirty="0"/>
              <a:t>, </a:t>
            </a:r>
            <a:r>
              <a:rPr lang="ko-KR" altLang="en-US" dirty="0"/>
              <a:t>마무리되는 데로 교수님께 보고하겠습니다</a:t>
            </a:r>
            <a:r>
              <a:rPr lang="en-US" altLang="ko-KR" dirty="0"/>
              <a:t>. </a:t>
            </a:r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2. AL </a:t>
            </a:r>
            <a:r>
              <a:rPr lang="ko-KR" altLang="en-US" dirty="0"/>
              <a:t>시스템 세부 사항 수정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 err="1"/>
              <a:t>재진단</a:t>
            </a:r>
            <a:r>
              <a:rPr lang="ko-KR" altLang="en-US" dirty="0"/>
              <a:t> 데이터 확보한 후</a:t>
            </a:r>
            <a:r>
              <a:rPr lang="en-US" altLang="ko-KR" dirty="0"/>
              <a:t>, </a:t>
            </a:r>
            <a:r>
              <a:rPr lang="ko-KR" altLang="en-US" dirty="0"/>
              <a:t>바로 성능 점검을 할 수 있도록 전반적인 </a:t>
            </a:r>
            <a:r>
              <a:rPr lang="en-US" altLang="ko-KR" dirty="0"/>
              <a:t>AL </a:t>
            </a:r>
            <a:r>
              <a:rPr lang="ko-KR" altLang="en-US" dirty="0"/>
              <a:t>시스템 점검을 진행했습니다</a:t>
            </a:r>
            <a:r>
              <a:rPr lang="en-US" altLang="ko-KR" dirty="0"/>
              <a:t>. </a:t>
            </a:r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3. WSI / Patch train </a:t>
            </a:r>
            <a:r>
              <a:rPr lang="ko-KR" altLang="en-US" dirty="0"/>
              <a:t>모듈 점검 완료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몇 차례 하드웨어적 오류가 발생하였으나</a:t>
            </a:r>
            <a:r>
              <a:rPr lang="en-US" altLang="ko-KR" dirty="0"/>
              <a:t>, </a:t>
            </a:r>
            <a:r>
              <a:rPr lang="ko-KR" altLang="en-US" dirty="0"/>
              <a:t>원인 식별</a:t>
            </a:r>
            <a:r>
              <a:rPr lang="en-US" altLang="ko-KR" dirty="0"/>
              <a:t> </a:t>
            </a:r>
            <a:r>
              <a:rPr lang="ko-KR" altLang="en-US" dirty="0"/>
              <a:t>및 조치했습니다</a:t>
            </a:r>
            <a:endParaRPr lang="en-US" altLang="ko-KR" dirty="0"/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4. </a:t>
            </a:r>
            <a:r>
              <a:rPr lang="ko-KR" altLang="en-US" dirty="0"/>
              <a:t>추후 일정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세부사항은 뒤에서 상세히 설명하겠습니다 </a:t>
            </a:r>
            <a:endParaRPr lang="en-US" altLang="ko-KR" dirty="0"/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5. </a:t>
            </a:r>
            <a:r>
              <a:rPr lang="ko-KR" altLang="en-US" dirty="0"/>
              <a:t>요청 사항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세부사항은 뒤에서 상세히 설명하겠습니다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2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AL </a:t>
            </a:r>
            <a:r>
              <a:rPr lang="ko-KR" altLang="en-US" dirty="0"/>
              <a:t>시스템 세부 사항 수정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모듈 간 세부사항에 대해 조율이 필요합니다</a:t>
            </a:r>
            <a:r>
              <a:rPr lang="en-US" altLang="ko-KR" dirty="0"/>
              <a:t>. 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한 예로</a:t>
            </a:r>
            <a:r>
              <a:rPr lang="en-US" altLang="ko-KR" dirty="0"/>
              <a:t>, Patch generator</a:t>
            </a:r>
            <a:r>
              <a:rPr lang="ko-KR" altLang="en-US" dirty="0"/>
              <a:t> 모듈의 결과값을</a:t>
            </a:r>
            <a:r>
              <a:rPr lang="en-US" altLang="ko-KR" dirty="0"/>
              <a:t>, Patch train </a:t>
            </a:r>
            <a:r>
              <a:rPr lang="ko-KR" altLang="en-US" dirty="0"/>
              <a:t>모듈이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 조율이 필요합니다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또한 </a:t>
            </a:r>
            <a:r>
              <a:rPr lang="en-US" altLang="ko-KR" dirty="0"/>
              <a:t>AL </a:t>
            </a:r>
            <a:r>
              <a:rPr lang="ko-KR" altLang="en-US" dirty="0"/>
              <a:t>시스템을 통해 확보한 신규 데이터의 경우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추후 모델 업데이트 간 사용한 데이터를 구분하기 위해</a:t>
            </a:r>
            <a:r>
              <a:rPr lang="en-US" altLang="ko-KR" dirty="0"/>
              <a:t> </a:t>
            </a:r>
            <a:r>
              <a:rPr lang="ko-KR" altLang="en-US" dirty="0"/>
              <a:t>학습 기간에 따른 데이터 필터링 기능이 필요합니다</a:t>
            </a:r>
            <a:r>
              <a:rPr lang="en-US" altLang="ko-KR" dirty="0"/>
              <a:t>.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위의 상황을 모두 고려하여</a:t>
            </a:r>
            <a:r>
              <a:rPr lang="en-US" altLang="ko-KR" dirty="0"/>
              <a:t>, </a:t>
            </a:r>
          </a:p>
          <a:p>
            <a:pPr marL="400050" indent="-171450">
              <a:buFontTx/>
              <a:buChar char="-"/>
            </a:pPr>
            <a:r>
              <a:rPr lang="ko-KR" altLang="en-US" dirty="0"/>
              <a:t>기존의 </a:t>
            </a:r>
            <a:r>
              <a:rPr lang="en-US" altLang="ko-KR" dirty="0"/>
              <a:t>Patch generator</a:t>
            </a:r>
            <a:r>
              <a:rPr lang="ko-KR" altLang="en-US" dirty="0"/>
              <a:t>의 결과 양식에서 </a:t>
            </a:r>
            <a:r>
              <a:rPr lang="en-US" altLang="ko-KR" dirty="0"/>
              <a:t>"</a:t>
            </a:r>
            <a:r>
              <a:rPr lang="ko-KR" altLang="en-US" dirty="0"/>
              <a:t>데이터 타입</a:t>
            </a:r>
            <a:r>
              <a:rPr lang="en-US" altLang="ko-KR" dirty="0"/>
              <a:t>“ </a:t>
            </a:r>
            <a:r>
              <a:rPr lang="ko-KR" altLang="en-US" dirty="0"/>
              <a:t>만 제거하며 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en-US" altLang="ko-KR" dirty="0"/>
              <a:t>Patch Train</a:t>
            </a:r>
            <a:r>
              <a:rPr lang="ko-KR" altLang="en-US" dirty="0"/>
              <a:t>의 </a:t>
            </a:r>
            <a:r>
              <a:rPr lang="ko-KR" altLang="en-US" dirty="0" err="1"/>
              <a:t>입력값</a:t>
            </a:r>
            <a:r>
              <a:rPr lang="ko-KR" altLang="en-US" dirty="0"/>
              <a:t> 양식을 위 양식에 맞추도록 결론을 내렸습니다</a:t>
            </a:r>
            <a:r>
              <a:rPr lang="en-US" altLang="ko-KR" dirty="0"/>
              <a:t>. 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50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Al </a:t>
            </a:r>
            <a:r>
              <a:rPr lang="ko-KR" altLang="en-US" dirty="0"/>
              <a:t>시스템 세부 사항 수정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또한</a:t>
            </a:r>
            <a:r>
              <a:rPr lang="en-US" altLang="ko-KR" dirty="0"/>
              <a:t>, 2</a:t>
            </a:r>
            <a:r>
              <a:rPr lang="ko-KR" altLang="en-US" dirty="0"/>
              <a:t>가지 사항에 대해 추가 수정을 진행했습니다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모델을 학습할 때</a:t>
            </a:r>
            <a:r>
              <a:rPr lang="en-US" altLang="ko-KR" dirty="0"/>
              <a:t>,  </a:t>
            </a:r>
            <a:r>
              <a:rPr lang="ko-KR" altLang="en-US" dirty="0"/>
              <a:t>특정 클래스에 대한 학습 편향을 방지하기 위해 </a:t>
            </a:r>
            <a:r>
              <a:rPr lang="en-US" altLang="ko-KR" dirty="0"/>
              <a:t>Balance train </a:t>
            </a:r>
            <a:r>
              <a:rPr lang="ko-KR" altLang="en-US" dirty="0"/>
              <a:t>데이터셋을 마련하는 것이 중요합니다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이를 위해</a:t>
            </a:r>
            <a:r>
              <a:rPr lang="en-US" altLang="ko-KR" dirty="0"/>
              <a:t>, </a:t>
            </a:r>
            <a:r>
              <a:rPr lang="ko-KR" altLang="en-US" dirty="0"/>
              <a:t>기존에는</a:t>
            </a:r>
            <a:r>
              <a:rPr lang="en-US" altLang="ko-KR" dirty="0"/>
              <a:t> Patch </a:t>
            </a:r>
            <a:r>
              <a:rPr lang="ko-KR" altLang="en-US" dirty="0"/>
              <a:t>추천 단계에서 패치 수를 조절하고자 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추천 이후</a:t>
            </a:r>
            <a:r>
              <a:rPr lang="en-US" altLang="ko-KR" dirty="0"/>
              <a:t>, Patch generator / Train </a:t>
            </a:r>
            <a:r>
              <a:rPr lang="ko-KR" altLang="en-US" dirty="0"/>
              <a:t>모듈 단계에서도 클래스 비중을 조절 가능하며</a:t>
            </a:r>
            <a:r>
              <a:rPr lang="en-US" altLang="ko-KR" dirty="0"/>
              <a:t>, </a:t>
            </a:r>
          </a:p>
          <a:p>
            <a:pPr>
              <a:buFontTx/>
              <a:buChar char="-"/>
            </a:pPr>
            <a:r>
              <a:rPr lang="ko-KR" altLang="en-US" dirty="0"/>
              <a:t>오히려 추천 모듈에서 패치 수를 제한 시</a:t>
            </a:r>
            <a:r>
              <a:rPr lang="en-US" altLang="ko-KR" dirty="0"/>
              <a:t>, </a:t>
            </a:r>
            <a:r>
              <a:rPr lang="ko-KR" altLang="en-US" dirty="0"/>
              <a:t>추후 결과 분석 간 고려 요소가 증가할 수 있는 단점이 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따라서 추천 단계에서 패치 수를 제한하던 것을 대폭 완화하며</a:t>
            </a:r>
            <a:r>
              <a:rPr lang="en-US" altLang="ko-KR" dirty="0"/>
              <a:t>, </a:t>
            </a:r>
          </a:p>
          <a:p>
            <a:pPr>
              <a:buFontTx/>
              <a:buChar char="-"/>
            </a:pPr>
            <a:r>
              <a:rPr lang="en-US" altLang="ko-KR" dirty="0"/>
              <a:t>Train </a:t>
            </a:r>
            <a:r>
              <a:rPr lang="ko-KR" altLang="en-US" dirty="0"/>
              <a:t>모듈 단계에서 클래스간 비중을 조율하는 쪽으로 결론을 내렸습니다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8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WSI / Patch train </a:t>
            </a:r>
            <a:r>
              <a:rPr lang="ko-KR" altLang="en-US" dirty="0"/>
              <a:t>모듈 점검 완료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WSI / Patch train </a:t>
            </a:r>
            <a:r>
              <a:rPr lang="ko-KR" altLang="en-US" dirty="0"/>
              <a:t>모듈 모두 정상 작동 확인했습니다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점검 간 </a:t>
            </a:r>
            <a:r>
              <a:rPr lang="en-US" altLang="ko-KR" dirty="0"/>
              <a:t>#226 </a:t>
            </a:r>
            <a:r>
              <a:rPr lang="ko-KR" altLang="en-US" dirty="0"/>
              <a:t>서버 </a:t>
            </a:r>
            <a:r>
              <a:rPr lang="en-US" altLang="ko-KR" dirty="0"/>
              <a:t>GPU </a:t>
            </a:r>
            <a:r>
              <a:rPr lang="ko-KR" altLang="en-US" dirty="0"/>
              <a:t>메모리 이슈가 발생하여 시간이 많이 소요되었습니다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ko-KR" altLang="en-US" dirty="0"/>
              <a:t>이후 원인을 식별 및 조치했으며</a:t>
            </a:r>
            <a:r>
              <a:rPr lang="en-US" altLang="ko-KR" dirty="0"/>
              <a:t>, </a:t>
            </a:r>
            <a:r>
              <a:rPr lang="ko-KR" altLang="en-US" dirty="0"/>
              <a:t>모듈 정상 작동 확인했습니다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또한 </a:t>
            </a:r>
            <a:r>
              <a:rPr lang="en-US" altLang="ko-KR" dirty="0"/>
              <a:t>WSI </a:t>
            </a:r>
            <a:r>
              <a:rPr lang="ko-KR" altLang="en-US" dirty="0"/>
              <a:t>모델 학습 간</a:t>
            </a:r>
            <a:r>
              <a:rPr lang="en-US" altLang="ko-KR" dirty="0"/>
              <a:t>, WSI </a:t>
            </a:r>
            <a:r>
              <a:rPr lang="ko-KR" altLang="en-US" dirty="0"/>
              <a:t>당 </a:t>
            </a:r>
            <a:r>
              <a:rPr lang="en-US" altLang="ko-KR" dirty="0"/>
              <a:t>Feature cube </a:t>
            </a:r>
            <a:r>
              <a:rPr lang="ko-KR" altLang="en-US" dirty="0"/>
              <a:t>형태의 </a:t>
            </a:r>
            <a:r>
              <a:rPr lang="en-US" altLang="ko-KR" dirty="0"/>
              <a:t>txt </a:t>
            </a:r>
            <a:r>
              <a:rPr lang="ko-KR" altLang="en-US" dirty="0"/>
              <a:t>파일을 생성하는데 많은 시간이 소요되는 점 식별했습니다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따라서 이번 점검 간 경험한 문제점들을 해소하고자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1) </a:t>
            </a:r>
            <a:r>
              <a:rPr lang="ko-KR" altLang="en-US" dirty="0"/>
              <a:t>공용 서버의 </a:t>
            </a:r>
            <a:r>
              <a:rPr lang="en-US" altLang="ko-KR" dirty="0"/>
              <a:t>GPU </a:t>
            </a:r>
            <a:r>
              <a:rPr lang="ko-KR" altLang="en-US" dirty="0"/>
              <a:t>사용간</a:t>
            </a:r>
            <a:r>
              <a:rPr lang="en-US" altLang="ko-KR" dirty="0"/>
              <a:t>, </a:t>
            </a:r>
            <a:r>
              <a:rPr lang="ko-KR" altLang="en-US" dirty="0"/>
              <a:t>각자 할당된 </a:t>
            </a:r>
            <a:r>
              <a:rPr lang="en-US" altLang="ko-KR" dirty="0"/>
              <a:t>GPU</a:t>
            </a:r>
            <a:r>
              <a:rPr lang="ko-KR" altLang="en-US" dirty="0"/>
              <a:t>을 구체화 및 공유 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2) WSI </a:t>
            </a:r>
            <a:r>
              <a:rPr lang="ko-KR" altLang="en-US" dirty="0"/>
              <a:t>모델 </a:t>
            </a:r>
            <a:r>
              <a:rPr lang="ko-KR" altLang="en-US" dirty="0" err="1"/>
              <a:t>재학습</a:t>
            </a:r>
            <a:r>
              <a:rPr lang="ko-KR" altLang="en-US" dirty="0"/>
              <a:t> 전 </a:t>
            </a:r>
            <a:r>
              <a:rPr lang="en-US" altLang="ko-KR" dirty="0"/>
              <a:t>Feature cube txt </a:t>
            </a:r>
            <a:r>
              <a:rPr lang="ko-KR" altLang="en-US" dirty="0"/>
              <a:t>파일을 생성하는 과정 추가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ko-KR" altLang="en-US" dirty="0"/>
              <a:t>방안을 강구하겠습니다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2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추후 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앞으로의 일정은 전문의 </a:t>
            </a:r>
            <a:r>
              <a:rPr lang="ko-KR" altLang="en-US" dirty="0" err="1"/>
              <a:t>재진단</a:t>
            </a:r>
            <a:r>
              <a:rPr lang="ko-KR" altLang="en-US" dirty="0"/>
              <a:t> 이후</a:t>
            </a:r>
            <a:r>
              <a:rPr lang="en-US" altLang="ko-KR" dirty="0"/>
              <a:t>, </a:t>
            </a:r>
            <a:r>
              <a:rPr lang="ko-KR" altLang="en-US" dirty="0"/>
              <a:t>즉각 모델 성능 점검을 준비할 수 있는 데 초점을 잡고 있습니다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1) </a:t>
            </a:r>
            <a:r>
              <a:rPr lang="ko-KR" altLang="en-US" dirty="0" err="1"/>
              <a:t>재진단</a:t>
            </a:r>
            <a:r>
              <a:rPr lang="ko-KR" altLang="en-US" dirty="0"/>
              <a:t> 일정은 </a:t>
            </a:r>
            <a:r>
              <a:rPr lang="ko-KR" altLang="en-US" dirty="0" err="1"/>
              <a:t>김무진</a:t>
            </a:r>
            <a:r>
              <a:rPr lang="ko-KR" altLang="en-US" dirty="0"/>
              <a:t> 연구원이 </a:t>
            </a:r>
            <a:r>
              <a:rPr lang="ko-KR" altLang="en-US" dirty="0" err="1"/>
              <a:t>고영신</a:t>
            </a:r>
            <a:r>
              <a:rPr lang="ko-KR" altLang="en-US" dirty="0"/>
              <a:t> 부장과 협의중이며</a:t>
            </a:r>
            <a:r>
              <a:rPr lang="en-US" altLang="ko-KR" dirty="0"/>
              <a:t>, </a:t>
            </a:r>
            <a:r>
              <a:rPr lang="ko-KR" altLang="en-US" dirty="0"/>
              <a:t>다음 주 중으로 구체화 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2) </a:t>
            </a:r>
            <a:r>
              <a:rPr lang="ko-KR" altLang="en-US" dirty="0"/>
              <a:t>또한 실제 현업에 적용할 모델의 선정 기준을 설계하고 있습니다</a:t>
            </a:r>
            <a:r>
              <a:rPr lang="en-US" altLang="ko-KR" dirty="0"/>
              <a:t>. </a:t>
            </a:r>
            <a:r>
              <a:rPr lang="ko-KR" altLang="en-US" dirty="0"/>
              <a:t>다음 주 중으로 구체화하겠습니다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3) </a:t>
            </a:r>
            <a:r>
              <a:rPr lang="ko-KR" altLang="en-US" dirty="0"/>
              <a:t>이번 주에 논의한 내용을 기반으로 각 모듈 업데이트 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r>
              <a:rPr lang="en-US" altLang="ko-KR" dirty="0"/>
              <a:t>4) </a:t>
            </a:r>
            <a:r>
              <a:rPr lang="ko-KR" altLang="en-US" dirty="0"/>
              <a:t>업데이트 된 판독 모델을 관리하기 위해 추가 </a:t>
            </a:r>
            <a:r>
              <a:rPr lang="en-US" altLang="ko-KR" dirty="0"/>
              <a:t>DB</a:t>
            </a:r>
            <a:r>
              <a:rPr lang="ko-KR" altLang="en-US" dirty="0"/>
              <a:t>를 설계하겠습니다</a:t>
            </a:r>
            <a:r>
              <a:rPr lang="en-US" altLang="ko-KR" dirty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5. </a:t>
            </a:r>
            <a:r>
              <a:rPr lang="ko-KR" altLang="en-US" dirty="0"/>
              <a:t>논의사항</a:t>
            </a:r>
            <a:endParaRPr lang="en-US" altLang="ko-KR" dirty="0"/>
          </a:p>
          <a:p>
            <a:pPr marL="400050" indent="-171450">
              <a:buFontTx/>
              <a:buChar char="-"/>
            </a:pPr>
            <a:r>
              <a:rPr lang="en-US" altLang="ko-KR" dirty="0"/>
              <a:t>1)WSI </a:t>
            </a:r>
            <a:r>
              <a:rPr lang="ko-KR" altLang="en-US" dirty="0"/>
              <a:t>테스트 데이터셋 </a:t>
            </a:r>
            <a:r>
              <a:rPr lang="en-US" altLang="ko-KR" dirty="0"/>
              <a:t>/ 2) Patch generator </a:t>
            </a:r>
            <a:r>
              <a:rPr lang="ko-KR" altLang="en-US" dirty="0"/>
              <a:t>결과물 저장 위치를 </a:t>
            </a:r>
            <a:r>
              <a:rPr lang="ko-KR" altLang="en-US" dirty="0" err="1"/>
              <a:t>씨젠</a:t>
            </a:r>
            <a:r>
              <a:rPr lang="ko-KR" altLang="en-US" dirty="0"/>
              <a:t> 측과 논의하여 구체화하겠습니다</a:t>
            </a:r>
            <a:r>
              <a:rPr lang="en-US" altLang="ko-KR" dirty="0"/>
              <a:t>.  </a:t>
            </a:r>
          </a:p>
          <a:p>
            <a:pPr marL="400050" indent="-171450"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4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2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0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614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진행사항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일정 협의 중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cs typeface="Cordia New"/>
              </a:rPr>
              <a:t>씨젠</a:t>
            </a:r>
            <a:r>
              <a:rPr lang="ko-KR" altLang="en-US" dirty="0">
                <a:latin typeface="+mn-ea"/>
                <a:cs typeface="Cordia New"/>
              </a:rPr>
              <a:t> 내</a:t>
            </a:r>
            <a:r>
              <a:rPr lang="en-US" altLang="ko-KR" dirty="0">
                <a:latin typeface="+mn-ea"/>
                <a:cs typeface="Cordia New"/>
              </a:rPr>
              <a:t>, Stomach</a:t>
            </a:r>
            <a:r>
              <a:rPr lang="ko-KR" altLang="en-US" dirty="0">
                <a:latin typeface="+mn-ea"/>
                <a:cs typeface="Cordia New"/>
              </a:rPr>
              <a:t> 모델 업데이트에 대한 요구 식별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  <a:cs typeface="Cordia New"/>
              </a:rPr>
              <a:t>재진단</a:t>
            </a:r>
            <a:r>
              <a:rPr lang="ko-KR" altLang="en-US" dirty="0">
                <a:latin typeface="+mn-ea"/>
                <a:cs typeface="Cordia New"/>
              </a:rPr>
              <a:t> 관련 세부사항 </a:t>
            </a:r>
            <a:r>
              <a:rPr lang="ko-KR" altLang="en-US" dirty="0" err="1">
                <a:latin typeface="+mn-ea"/>
                <a:cs typeface="Cordia New"/>
              </a:rPr>
              <a:t>논의중</a:t>
            </a:r>
            <a:r>
              <a:rPr lang="en-US" altLang="ko-KR" dirty="0">
                <a:latin typeface="+mn-ea"/>
                <a:cs typeface="Cordia New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 </a:t>
            </a:r>
            <a:endParaRPr lang="en-US" altLang="ko-KR" sz="16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Patch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generator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&lt;-&gt;</a:t>
            </a:r>
            <a:r>
              <a:rPr lang="ko-KR" altLang="en-US" dirty="0">
                <a:latin typeface="+mn-ea"/>
                <a:cs typeface="Cordia New"/>
              </a:rPr>
              <a:t> </a:t>
            </a:r>
            <a:r>
              <a:rPr lang="en-US" altLang="ko-KR" dirty="0">
                <a:latin typeface="+mn-ea"/>
                <a:cs typeface="Cordia New"/>
              </a:rPr>
              <a:t>Patch train </a:t>
            </a:r>
            <a:r>
              <a:rPr lang="ko-KR" altLang="en-US" dirty="0">
                <a:latin typeface="+mn-ea"/>
                <a:cs typeface="Cordia New"/>
              </a:rPr>
              <a:t>모듈 조율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False N </a:t>
            </a:r>
            <a:r>
              <a:rPr lang="ko-KR" altLang="en-US" dirty="0">
                <a:latin typeface="+mn-ea"/>
                <a:cs typeface="Cordia New"/>
              </a:rPr>
              <a:t>자동 </a:t>
            </a:r>
            <a:r>
              <a:rPr lang="ko-KR" altLang="en-US" dirty="0" err="1">
                <a:latin typeface="+mn-ea"/>
                <a:cs typeface="Cordia New"/>
              </a:rPr>
              <a:t>라벨링</a:t>
            </a:r>
            <a:r>
              <a:rPr lang="ko-KR" altLang="en-US" dirty="0">
                <a:latin typeface="+mn-ea"/>
                <a:cs typeface="Cordia New"/>
              </a:rPr>
              <a:t> 조건 변경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Colon Threshold </a:t>
            </a:r>
            <a:r>
              <a:rPr lang="ko-KR" altLang="en-US" dirty="0">
                <a:latin typeface="+mn-ea"/>
                <a:cs typeface="Cordia New"/>
              </a:rPr>
              <a:t>값 수정 </a:t>
            </a:r>
            <a:endParaRPr lang="en-US" altLang="ko-KR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3. WSI / Patch train </a:t>
            </a:r>
            <a:r>
              <a:rPr lang="ko-KR" altLang="en-US" sz="1600" b="1" dirty="0">
                <a:latin typeface="+mn-ea"/>
                <a:cs typeface="Cordia New"/>
              </a:rPr>
              <a:t>모듈 점검 완료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4. </a:t>
            </a:r>
            <a:r>
              <a:rPr lang="ko-KR" altLang="en-US" sz="1600" b="1" dirty="0">
                <a:latin typeface="+mn-ea"/>
                <a:cs typeface="Cordia New"/>
              </a:rPr>
              <a:t>추후 일정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5. </a:t>
            </a:r>
            <a:r>
              <a:rPr lang="ko-KR" altLang="en-US" sz="1600" b="1" dirty="0">
                <a:latin typeface="+mn-ea"/>
                <a:cs typeface="Cordia New"/>
              </a:rPr>
              <a:t>요청 사항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6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6AFB34-57D8-48B2-80E8-834F9CFA2251}"/>
              </a:ext>
            </a:extLst>
          </p:cNvPr>
          <p:cNvSpPr/>
          <p:nvPr/>
        </p:nvSpPr>
        <p:spPr>
          <a:xfrm>
            <a:off x="246206" y="458062"/>
            <a:ext cx="868148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 </a:t>
            </a:r>
            <a:endParaRPr lang="en-US" altLang="ko-KR" sz="16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  <a:cs typeface="Cordia New"/>
              </a:rPr>
              <a:t>1) Patch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generator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&lt;-&gt;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Patch train </a:t>
            </a:r>
            <a:r>
              <a:rPr lang="ko-KR" altLang="en-US" b="1" dirty="0">
                <a:latin typeface="+mn-ea"/>
                <a:cs typeface="Cordia New"/>
              </a:rPr>
              <a:t>모듈 조율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Cordia New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C124E0-6166-4718-B67D-C8B9EA063AF4}"/>
              </a:ext>
            </a:extLst>
          </p:cNvPr>
          <p:cNvGrpSpPr/>
          <p:nvPr/>
        </p:nvGrpSpPr>
        <p:grpSpPr>
          <a:xfrm>
            <a:off x="869084" y="1571966"/>
            <a:ext cx="725208" cy="559444"/>
            <a:chOff x="2551798" y="3054407"/>
            <a:chExt cx="776830" cy="599266"/>
          </a:xfrm>
        </p:grpSpPr>
        <p:sp>
          <p:nvSpPr>
            <p:cNvPr id="7" name="Google Shape;165;p7">
              <a:extLst>
                <a:ext uri="{FF2B5EF4-FFF2-40B4-BE49-F238E27FC236}">
                  <a16:creationId xmlns:a16="http://schemas.microsoft.com/office/drawing/2014/main" id="{F5959B47-3303-4F51-AF68-9241CB50BE55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7;p7">
              <a:extLst>
                <a:ext uri="{FF2B5EF4-FFF2-40B4-BE49-F238E27FC236}">
                  <a16:creationId xmlns:a16="http://schemas.microsoft.com/office/drawing/2014/main" id="{6B1CC583-6D3A-4B23-867A-BC96D543DD0A}"/>
                </a:ext>
              </a:extLst>
            </p:cNvPr>
            <p:cNvSpPr txBox="1"/>
            <p:nvPr/>
          </p:nvSpPr>
          <p:spPr>
            <a:xfrm>
              <a:off x="2551798" y="3184679"/>
              <a:ext cx="776830" cy="431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#14</a:t>
              </a:r>
              <a:endParaRPr lang="en-US" altLang="ko-KR" sz="1200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200" dirty="0">
                  <a:latin typeface="Calibri"/>
                  <a:ea typeface="Calibri"/>
                  <a:cs typeface="Calibri"/>
                  <a:sym typeface="Calibri"/>
                </a:rPr>
                <a:t>DB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51A13F-0A90-4924-9EBF-9345EB4A13ED}"/>
              </a:ext>
            </a:extLst>
          </p:cNvPr>
          <p:cNvGrpSpPr/>
          <p:nvPr/>
        </p:nvGrpSpPr>
        <p:grpSpPr>
          <a:xfrm>
            <a:off x="3108135" y="2377277"/>
            <a:ext cx="907621" cy="881451"/>
            <a:chOff x="1366536" y="3090218"/>
            <a:chExt cx="907621" cy="8814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B4D231-4161-4A61-936C-B527CD92C763}"/>
                </a:ext>
              </a:extLst>
            </p:cNvPr>
            <p:cNvSpPr/>
            <p:nvPr/>
          </p:nvSpPr>
          <p:spPr>
            <a:xfrm>
              <a:off x="1366536" y="3717753"/>
              <a:ext cx="9076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Original data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9DC18F-0B92-448B-91C5-FE5364937C53}"/>
                </a:ext>
              </a:extLst>
            </p:cNvPr>
            <p:cNvGrpSpPr/>
            <p:nvPr/>
          </p:nvGrpSpPr>
          <p:grpSpPr>
            <a:xfrm>
              <a:off x="1451252" y="3090218"/>
              <a:ext cx="738193" cy="659739"/>
              <a:chOff x="302616" y="3411182"/>
              <a:chExt cx="365782" cy="3269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8AF65EA-D044-469F-A44C-1C1DCCC6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616" y="3411182"/>
                <a:ext cx="365782" cy="32690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2959959-3443-43B1-B148-6E85376E2E43}"/>
                  </a:ext>
                </a:extLst>
              </p:cNvPr>
              <p:cNvSpPr/>
              <p:nvPr/>
            </p:nvSpPr>
            <p:spPr>
              <a:xfrm>
                <a:off x="331554" y="3530346"/>
                <a:ext cx="307905" cy="141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DA2B0E-F238-4261-AEDB-70A6A84C79F4}"/>
              </a:ext>
            </a:extLst>
          </p:cNvPr>
          <p:cNvGrpSpPr/>
          <p:nvPr/>
        </p:nvGrpSpPr>
        <p:grpSpPr>
          <a:xfrm>
            <a:off x="3173857" y="1571966"/>
            <a:ext cx="776175" cy="696653"/>
            <a:chOff x="2906066" y="3288302"/>
            <a:chExt cx="776175" cy="69665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2B10E2-FB16-4DDE-ACAB-A2ECD188A0CF}"/>
                </a:ext>
              </a:extLst>
            </p:cNvPr>
            <p:cNvGrpSpPr/>
            <p:nvPr/>
          </p:nvGrpSpPr>
          <p:grpSpPr>
            <a:xfrm>
              <a:off x="3000532" y="3288302"/>
              <a:ext cx="583369" cy="510825"/>
              <a:chOff x="2067855" y="4638211"/>
              <a:chExt cx="373332" cy="32690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5F625A2-E0A0-4ABC-87D5-29A9EF0D1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855" y="4638211"/>
                <a:ext cx="373332" cy="326907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AF1AA7-67AF-416F-9025-0F1397387323}"/>
                  </a:ext>
                </a:extLst>
              </p:cNvPr>
              <p:cNvSpPr/>
              <p:nvPr/>
            </p:nvSpPr>
            <p:spPr>
              <a:xfrm>
                <a:off x="2116079" y="4737266"/>
                <a:ext cx="298239" cy="13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105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55015D-5239-4E1B-A51F-D4245D1D6CB8}"/>
                </a:ext>
              </a:extLst>
            </p:cNvPr>
            <p:cNvSpPr/>
            <p:nvPr/>
          </p:nvSpPr>
          <p:spPr>
            <a:xfrm>
              <a:off x="2906066" y="3731039"/>
              <a:ext cx="77617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New data</a:t>
              </a:r>
            </a:p>
          </p:txBody>
        </p:sp>
      </p:grp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4BB49657-4098-42E9-AA6D-8EC77FCDBCE3}"/>
              </a:ext>
            </a:extLst>
          </p:cNvPr>
          <p:cNvSpPr/>
          <p:nvPr/>
        </p:nvSpPr>
        <p:spPr>
          <a:xfrm>
            <a:off x="4006525" y="1638476"/>
            <a:ext cx="232479" cy="162328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652121-52A7-4FAA-BD4C-AEF31170D8A5}"/>
              </a:ext>
            </a:extLst>
          </p:cNvPr>
          <p:cNvGrpSpPr/>
          <p:nvPr/>
        </p:nvGrpSpPr>
        <p:grpSpPr>
          <a:xfrm>
            <a:off x="4978443" y="1877869"/>
            <a:ext cx="1484702" cy="938504"/>
            <a:chOff x="4448216" y="3155948"/>
            <a:chExt cx="1484702" cy="93850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384E15B-A204-4F46-A055-A2EE4DF19328}"/>
                </a:ext>
              </a:extLst>
            </p:cNvPr>
            <p:cNvGrpSpPr/>
            <p:nvPr/>
          </p:nvGrpSpPr>
          <p:grpSpPr>
            <a:xfrm>
              <a:off x="4596937" y="3155948"/>
              <a:ext cx="1079025" cy="763958"/>
              <a:chOff x="4309838" y="2996634"/>
              <a:chExt cx="1079025" cy="76395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3CD5B72-7079-41A4-9AED-079029B10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306" y="3097408"/>
                <a:ext cx="1002557" cy="66318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A40B9A5-5FDE-461B-93F2-3190F1DA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838" y="2996634"/>
                <a:ext cx="383830" cy="383830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E05751-21F6-41CD-A8E0-A4D8B24DFCFE}"/>
                </a:ext>
              </a:extLst>
            </p:cNvPr>
            <p:cNvSpPr/>
            <p:nvPr/>
          </p:nvSpPr>
          <p:spPr>
            <a:xfrm>
              <a:off x="4448216" y="3832842"/>
              <a:ext cx="148470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100" b="1" dirty="0">
                  <a:ea typeface="Calibri"/>
                  <a:cs typeface="Calibri"/>
                  <a:sym typeface="Calibri"/>
                </a:rPr>
                <a:t>Patch Train Module</a:t>
              </a: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4CC73D-244A-4A1E-95AC-6E37C4BF03EA}"/>
              </a:ext>
            </a:extLst>
          </p:cNvPr>
          <p:cNvCxnSpPr>
            <a:cxnSpLocks/>
          </p:cNvCxnSpPr>
          <p:nvPr/>
        </p:nvCxnSpPr>
        <p:spPr>
          <a:xfrm flipV="1">
            <a:off x="1407672" y="1850640"/>
            <a:ext cx="183354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E0691C7-5019-48AC-BC5E-777C7ABD4CD9}"/>
              </a:ext>
            </a:extLst>
          </p:cNvPr>
          <p:cNvSpPr/>
          <p:nvPr/>
        </p:nvSpPr>
        <p:spPr>
          <a:xfrm>
            <a:off x="1734221" y="1632447"/>
            <a:ext cx="855711" cy="42239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Patch Generator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B31C708-7F24-46B4-97C5-5CE200D52F8E}"/>
              </a:ext>
            </a:extLst>
          </p:cNvPr>
          <p:cNvSpPr/>
          <p:nvPr/>
        </p:nvSpPr>
        <p:spPr>
          <a:xfrm>
            <a:off x="4552597" y="2221984"/>
            <a:ext cx="232479" cy="29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87BB40-B471-4D33-A945-3A1E14B81595}"/>
              </a:ext>
            </a:extLst>
          </p:cNvPr>
          <p:cNvSpPr/>
          <p:nvPr/>
        </p:nvSpPr>
        <p:spPr>
          <a:xfrm>
            <a:off x="662571" y="1324764"/>
            <a:ext cx="5934874" cy="2155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C37ED3E-A351-49C4-8D99-22885AA18E86}"/>
              </a:ext>
            </a:extLst>
          </p:cNvPr>
          <p:cNvSpPr/>
          <p:nvPr/>
        </p:nvSpPr>
        <p:spPr>
          <a:xfrm>
            <a:off x="2589932" y="1595944"/>
            <a:ext cx="6463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100" b="1" dirty="0">
                <a:ea typeface="Calibri"/>
                <a:cs typeface="Calibri"/>
                <a:sym typeface="Calibri"/>
              </a:rPr>
              <a:t>Output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CC8E46-C98E-4452-ADD4-016D4510F846}"/>
              </a:ext>
            </a:extLst>
          </p:cNvPr>
          <p:cNvSpPr/>
          <p:nvPr/>
        </p:nvSpPr>
        <p:spPr>
          <a:xfrm>
            <a:off x="4392903" y="1924032"/>
            <a:ext cx="5293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1100" b="1" dirty="0">
                <a:ea typeface="Calibri"/>
                <a:cs typeface="Calibri"/>
                <a:sym typeface="Calibri"/>
              </a:rPr>
              <a:t>Input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3F348A-CD4A-44E6-9783-01F6250B59CD}"/>
              </a:ext>
            </a:extLst>
          </p:cNvPr>
          <p:cNvSpPr/>
          <p:nvPr/>
        </p:nvSpPr>
        <p:spPr>
          <a:xfrm>
            <a:off x="258195" y="3571938"/>
            <a:ext cx="853184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Cordia New"/>
              </a:rPr>
              <a:t>AL </a:t>
            </a:r>
            <a:r>
              <a:rPr lang="ko-KR" altLang="en-US" dirty="0">
                <a:latin typeface="+mn-ea"/>
                <a:cs typeface="Cordia New"/>
              </a:rPr>
              <a:t>시스템의 각 모듈이 유기적으로 연결되기 위해</a:t>
            </a:r>
            <a:r>
              <a:rPr lang="en-US" altLang="ko-KR" dirty="0">
                <a:latin typeface="+mn-ea"/>
                <a:cs typeface="Cordia New"/>
              </a:rPr>
              <a:t>, </a:t>
            </a:r>
            <a:r>
              <a:rPr lang="ko-KR" altLang="en-US" dirty="0">
                <a:latin typeface="+mn-ea"/>
                <a:cs typeface="Cordia New"/>
              </a:rPr>
              <a:t>각 단계별 입력</a:t>
            </a:r>
            <a:r>
              <a:rPr lang="en-US" altLang="ko-KR" dirty="0">
                <a:latin typeface="+mn-ea"/>
                <a:cs typeface="Cordia New"/>
              </a:rPr>
              <a:t>/</a:t>
            </a:r>
            <a:r>
              <a:rPr lang="ko-KR" altLang="en-US" dirty="0">
                <a:latin typeface="+mn-ea"/>
                <a:cs typeface="Cordia New"/>
              </a:rPr>
              <a:t>결과값 조율이 필요함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ordia New"/>
              </a:rPr>
              <a:t>신규 데이터의 경우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 학습 기간에 따른 데이터 필터링 기능 필요 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결론 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1C9B15-9F0E-45DE-9D18-27636D26DC3F}"/>
              </a:ext>
            </a:extLst>
          </p:cNvPr>
          <p:cNvGrpSpPr/>
          <p:nvPr/>
        </p:nvGrpSpPr>
        <p:grpSpPr>
          <a:xfrm>
            <a:off x="372641" y="5229499"/>
            <a:ext cx="4572000" cy="670496"/>
            <a:chOff x="2856384" y="676246"/>
            <a:chExt cx="4572000" cy="67049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E31470-33A1-4673-9DD9-C180653E403D}"/>
                </a:ext>
              </a:extLst>
            </p:cNvPr>
            <p:cNvSpPr/>
            <p:nvPr/>
          </p:nvSpPr>
          <p:spPr>
            <a:xfrm>
              <a:off x="2856384" y="676246"/>
              <a:ext cx="3832347" cy="670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1CC94E-918E-4D61-8997-DB3E70409A9B}"/>
                </a:ext>
              </a:extLst>
            </p:cNvPr>
            <p:cNvSpPr/>
            <p:nvPr/>
          </p:nvSpPr>
          <p:spPr>
            <a:xfrm>
              <a:off x="2856384" y="792020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양식: 날짜/ </a:t>
              </a:r>
              <a:r>
                <a:rPr lang="ko-KR" altLang="en-US" sz="1100" dirty="0" err="1"/>
                <a:t>anatomy</a:t>
              </a:r>
              <a:r>
                <a:rPr lang="ko-KR" altLang="en-US" sz="1100" dirty="0"/>
                <a:t>/ 데이터 타입/ </a:t>
              </a:r>
              <a:r>
                <a:rPr lang="ko-KR" altLang="en-US" sz="1100" dirty="0" err="1"/>
                <a:t>추천자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Ground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truth</a:t>
              </a:r>
              <a:endParaRPr lang="ko-KR" alt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예시 : 20221220/</a:t>
              </a:r>
              <a:r>
                <a:rPr lang="ko-KR" altLang="en-US" sz="1100" dirty="0" err="1"/>
                <a:t>colon</a:t>
              </a:r>
              <a:r>
                <a:rPr lang="ko-KR" altLang="en-US" sz="1100" dirty="0"/>
                <a:t> /</a:t>
              </a:r>
              <a:r>
                <a:rPr lang="ko-KR" altLang="en-US" sz="1100" dirty="0" err="1"/>
                <a:t>patch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system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D</a:t>
              </a:r>
              <a:endParaRPr lang="ko-KR" altLang="en-US" sz="11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B7468DA-5FBC-4FBA-8B02-4D8D427C98DE}"/>
              </a:ext>
            </a:extLst>
          </p:cNvPr>
          <p:cNvGrpSpPr/>
          <p:nvPr/>
        </p:nvGrpSpPr>
        <p:grpSpPr>
          <a:xfrm>
            <a:off x="4922215" y="5229499"/>
            <a:ext cx="4572000" cy="670496"/>
            <a:chOff x="2856384" y="676246"/>
            <a:chExt cx="4572000" cy="67049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1F7776-AA0D-45B5-B0E1-3475133D7AF0}"/>
                </a:ext>
              </a:extLst>
            </p:cNvPr>
            <p:cNvSpPr/>
            <p:nvPr/>
          </p:nvSpPr>
          <p:spPr>
            <a:xfrm>
              <a:off x="2856384" y="676246"/>
              <a:ext cx="3832347" cy="670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03298A-A80A-4F35-A8C6-38C791E79A4E}"/>
                </a:ext>
              </a:extLst>
            </p:cNvPr>
            <p:cNvSpPr/>
            <p:nvPr/>
          </p:nvSpPr>
          <p:spPr>
            <a:xfrm>
              <a:off x="2856384" y="822814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양식: 날짜/ </a:t>
              </a:r>
              <a:r>
                <a:rPr lang="ko-KR" altLang="en-US" sz="1100" dirty="0" err="1"/>
                <a:t>anatomy</a:t>
              </a:r>
              <a:r>
                <a:rPr lang="ko-KR" altLang="en-US" sz="1100" dirty="0"/>
                <a:t>/ </a:t>
              </a:r>
              <a:r>
                <a:rPr lang="ko-KR" altLang="en-US" sz="1100" strike="sngStrike" dirty="0">
                  <a:solidFill>
                    <a:srgbClr val="FF0000"/>
                  </a:solidFill>
                </a:rPr>
                <a:t>데이터 타입</a:t>
              </a:r>
              <a:r>
                <a:rPr lang="en-US" altLang="ko-KR" sz="1100" strike="sngStrike" dirty="0">
                  <a:solidFill>
                    <a:srgbClr val="FF0000"/>
                  </a:solidFill>
                </a:rPr>
                <a:t>/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추천자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Ground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truth</a:t>
              </a:r>
              <a:endParaRPr lang="ko-KR" alt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예시 : 20221220/</a:t>
              </a:r>
              <a:r>
                <a:rPr lang="ko-KR" altLang="en-US" sz="1100" dirty="0" err="1"/>
                <a:t>colon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 </a:t>
              </a:r>
              <a:r>
                <a:rPr lang="en-US" altLang="ko-KR" sz="1100" strike="sngStrike" dirty="0">
                  <a:solidFill>
                    <a:srgbClr val="FF0000"/>
                  </a:solidFill>
                </a:rPr>
                <a:t>patch /</a:t>
              </a:r>
              <a:r>
                <a:rPr lang="ko-KR" altLang="en-US" sz="1100" dirty="0" err="1"/>
                <a:t>system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D</a:t>
              </a:r>
              <a:endParaRPr lang="ko-KR" altLang="en-US" sz="1100" dirty="0"/>
            </a:p>
          </p:txBody>
        </p:sp>
      </p:grp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E7B012C6-22A0-4868-B1AE-18D8E531C0D6}"/>
              </a:ext>
            </a:extLst>
          </p:cNvPr>
          <p:cNvSpPr/>
          <p:nvPr/>
        </p:nvSpPr>
        <p:spPr>
          <a:xfrm>
            <a:off x="4392903" y="5396349"/>
            <a:ext cx="232479" cy="29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39C8BA-3FD0-4B0B-A480-CAFF33D8C071}"/>
              </a:ext>
            </a:extLst>
          </p:cNvPr>
          <p:cNvSpPr/>
          <p:nvPr/>
        </p:nvSpPr>
        <p:spPr>
          <a:xfrm>
            <a:off x="455167" y="4921722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&lt;Before&gt;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C1A348-577B-418A-A0DC-C66B0D31AF04}"/>
              </a:ext>
            </a:extLst>
          </p:cNvPr>
          <p:cNvSpPr/>
          <p:nvPr/>
        </p:nvSpPr>
        <p:spPr>
          <a:xfrm>
            <a:off x="4939610" y="4921722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&lt;After&gt;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9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6AFB34-57D8-48B2-80E8-834F9CFA2251}"/>
              </a:ext>
            </a:extLst>
          </p:cNvPr>
          <p:cNvSpPr/>
          <p:nvPr/>
        </p:nvSpPr>
        <p:spPr>
          <a:xfrm>
            <a:off x="246206" y="458062"/>
            <a:ext cx="8681484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Cordia New"/>
              </a:rPr>
              <a:t>2. Al </a:t>
            </a:r>
            <a:r>
              <a:rPr lang="ko-KR" altLang="en-US" sz="1600" b="1" dirty="0">
                <a:latin typeface="+mn-ea"/>
                <a:cs typeface="Cordia New"/>
              </a:rPr>
              <a:t>시스템 세부 사항 수정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+mn-ea"/>
                <a:cs typeface="Cordia New"/>
              </a:rPr>
              <a:t>고려점</a:t>
            </a:r>
            <a:r>
              <a:rPr lang="ko-KR" altLang="en-US" b="1" dirty="0">
                <a:latin typeface="+mn-ea"/>
                <a:cs typeface="Cordia New"/>
              </a:rPr>
              <a:t> </a:t>
            </a:r>
            <a:r>
              <a:rPr lang="en-US" altLang="ko-KR" b="1" dirty="0">
                <a:latin typeface="+mn-ea"/>
                <a:cs typeface="Cordia New"/>
              </a:rPr>
              <a:t>: </a:t>
            </a:r>
            <a:r>
              <a:rPr lang="ko-KR" altLang="en-US" b="1" dirty="0">
                <a:latin typeface="+mn-ea"/>
                <a:cs typeface="Cordia New"/>
              </a:rPr>
              <a:t>모듈 학습 시</a:t>
            </a:r>
            <a:r>
              <a:rPr lang="en-US" altLang="ko-KR" b="1" dirty="0">
                <a:latin typeface="+mn-ea"/>
                <a:cs typeface="Cordia New"/>
              </a:rPr>
              <a:t>, </a:t>
            </a:r>
            <a:r>
              <a:rPr lang="ko-KR" altLang="en-US" b="1" dirty="0">
                <a:latin typeface="+mn-ea"/>
                <a:cs typeface="Cordia New"/>
              </a:rPr>
              <a:t>클래스별 비중을 맞춰야</a:t>
            </a:r>
            <a:r>
              <a:rPr lang="en-US" altLang="ko-KR" b="1" dirty="0">
                <a:latin typeface="+mn-ea"/>
                <a:cs typeface="Cordia New"/>
              </a:rPr>
              <a:t>(Balance) </a:t>
            </a:r>
            <a:r>
              <a:rPr lang="ko-KR" altLang="en-US" b="1" dirty="0">
                <a:latin typeface="+mn-ea"/>
                <a:cs typeface="Cordia New"/>
              </a:rPr>
              <a:t>학습 편향을 방지할 수 있음 </a:t>
            </a:r>
            <a:endParaRPr lang="en-US" altLang="ko-KR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Cordia New"/>
              </a:rPr>
              <a:t>기존 방안 </a:t>
            </a:r>
            <a:r>
              <a:rPr lang="en-US" altLang="ko-KR" b="1" dirty="0">
                <a:latin typeface="+mn-ea"/>
                <a:cs typeface="Cordia New"/>
              </a:rPr>
              <a:t>: Patch </a:t>
            </a:r>
            <a:r>
              <a:rPr lang="ko-KR" altLang="en-US" b="1" dirty="0">
                <a:latin typeface="+mn-ea"/>
                <a:cs typeface="Cordia New"/>
              </a:rPr>
              <a:t>추천 단계에서 패치 수를 조절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Ex)- Threshold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값 하향 조정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, WSI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당 추천 </a:t>
            </a:r>
            <a:r>
              <a:rPr lang="en-US" altLang="ko-KR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b="1" dirty="0">
                <a:latin typeface="Calibri" panose="020F0502020204030204" pitchFamily="34" charset="0"/>
                <a:cs typeface="Cordia New"/>
              </a:rPr>
              <a:t>수 조절</a:t>
            </a:r>
            <a:endParaRPr lang="en-US" altLang="ko-KR" b="1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1C9B15-9F0E-45DE-9D18-27636D26DC3F}"/>
              </a:ext>
            </a:extLst>
          </p:cNvPr>
          <p:cNvGrpSpPr/>
          <p:nvPr/>
        </p:nvGrpSpPr>
        <p:grpSpPr>
          <a:xfrm>
            <a:off x="6214615" y="2745435"/>
            <a:ext cx="2900512" cy="1105986"/>
            <a:chOff x="2856385" y="676246"/>
            <a:chExt cx="2826089" cy="119595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E31470-33A1-4673-9DD9-C180653E403D}"/>
                </a:ext>
              </a:extLst>
            </p:cNvPr>
            <p:cNvSpPr/>
            <p:nvPr/>
          </p:nvSpPr>
          <p:spPr>
            <a:xfrm>
              <a:off x="2856385" y="676246"/>
              <a:ext cx="2664846" cy="11959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41CC94E-918E-4D61-8997-DB3E70409A9B}"/>
                </a:ext>
              </a:extLst>
            </p:cNvPr>
            <p:cNvSpPr/>
            <p:nvPr/>
          </p:nvSpPr>
          <p:spPr>
            <a:xfrm>
              <a:off x="2884402" y="751628"/>
              <a:ext cx="2798072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/>
                <a:t>추천 모듈 외에도</a:t>
              </a:r>
              <a:r>
                <a:rPr lang="en-US" altLang="ko-KR" sz="1100" dirty="0"/>
                <a:t>, </a:t>
              </a:r>
            </a:p>
            <a:p>
              <a:r>
                <a:rPr lang="ko-KR" altLang="en-US" sz="1100" b="1" dirty="0"/>
                <a:t>클래스 비중을 조정 가능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endParaRPr lang="en-US" altLang="ko-KR" sz="1100" dirty="0"/>
            </a:p>
            <a:p>
              <a:r>
                <a:rPr lang="ko-KR" altLang="en-US" sz="1100" dirty="0"/>
                <a:t>더불어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추천 모듈에서 제한 시 </a:t>
              </a:r>
              <a:endParaRPr lang="en-US" altLang="ko-KR" sz="1100" dirty="0"/>
            </a:p>
            <a:p>
              <a:r>
                <a:rPr lang="ko-KR" altLang="en-US" sz="1100" u="sng" dirty="0"/>
                <a:t>분석 간 고려요소가 증가한다</a:t>
              </a:r>
              <a:r>
                <a:rPr lang="ko-KR" altLang="en-US" sz="1100" dirty="0"/>
                <a:t>는 </a:t>
              </a:r>
              <a:r>
                <a:rPr lang="ko-KR" altLang="en-US" sz="1100" b="1" dirty="0"/>
                <a:t>단점 존재 </a:t>
              </a:r>
              <a:endParaRPr lang="en-US" altLang="ko-KR" sz="11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D4082B-2E59-4561-B8A6-5A2553D62F91}"/>
              </a:ext>
            </a:extLst>
          </p:cNvPr>
          <p:cNvGrpSpPr/>
          <p:nvPr/>
        </p:nvGrpSpPr>
        <p:grpSpPr>
          <a:xfrm>
            <a:off x="372641" y="2101953"/>
            <a:ext cx="5610288" cy="1973448"/>
            <a:chOff x="732831" y="2190642"/>
            <a:chExt cx="5610288" cy="19734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052B6E-8AB9-4C55-9B53-B9A44F1E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814" y="2190642"/>
              <a:ext cx="670496" cy="67049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013A11A-9FC1-42F5-B4E5-4847C9E58B0B}"/>
                </a:ext>
              </a:extLst>
            </p:cNvPr>
            <p:cNvGrpSpPr/>
            <p:nvPr/>
          </p:nvGrpSpPr>
          <p:grpSpPr>
            <a:xfrm>
              <a:off x="5182769" y="2312977"/>
              <a:ext cx="771365" cy="521147"/>
              <a:chOff x="5659439" y="2670507"/>
              <a:chExt cx="840030" cy="567538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BC9C9E9-9A46-44EA-8CE1-30B713CDE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5562" y="2706266"/>
                <a:ext cx="803907" cy="531779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C507E5E-A120-4973-A5A3-079688A24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9439" y="2670507"/>
                <a:ext cx="307777" cy="307777"/>
              </a:xfrm>
              <a:prstGeom prst="rect">
                <a:avLst/>
              </a:prstGeom>
            </p:spPr>
          </p:pic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12EBEAD-0696-4690-9991-3C06D42D6CF9}"/>
                </a:ext>
              </a:extLst>
            </p:cNvPr>
            <p:cNvSpPr/>
            <p:nvPr/>
          </p:nvSpPr>
          <p:spPr>
            <a:xfrm>
              <a:off x="2235130" y="2807640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추천 모듈</a:t>
              </a:r>
              <a:endParaRPr lang="en-US" altLang="ko-KR" sz="9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27FA4E1-A705-41E6-BCF9-4D53E775FB8E}"/>
                </a:ext>
              </a:extLst>
            </p:cNvPr>
            <p:cNvGrpSpPr/>
            <p:nvPr/>
          </p:nvGrpSpPr>
          <p:grpSpPr>
            <a:xfrm>
              <a:off x="3736654" y="2196286"/>
              <a:ext cx="716863" cy="945860"/>
              <a:chOff x="3756109" y="2161862"/>
              <a:chExt cx="716863" cy="94586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0670C96D-AF34-4BE0-9659-75E8A1884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2705" y="2161862"/>
                <a:ext cx="669084" cy="669084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C842967-68DB-4118-9B4B-BF559B4AD0AC}"/>
                  </a:ext>
                </a:extLst>
              </p:cNvPr>
              <p:cNvSpPr/>
              <p:nvPr/>
            </p:nvSpPr>
            <p:spPr>
              <a:xfrm>
                <a:off x="3756109" y="2738390"/>
                <a:ext cx="7168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9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9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generator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2E91227-6904-4DF8-939E-1EC66CA8C94F}"/>
                </a:ext>
              </a:extLst>
            </p:cNvPr>
            <p:cNvSpPr/>
            <p:nvPr/>
          </p:nvSpPr>
          <p:spPr>
            <a:xfrm>
              <a:off x="5230861" y="2807640"/>
              <a:ext cx="72968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Train </a:t>
              </a:r>
              <a:r>
                <a:rPr lang="ko-KR" altLang="en-US" sz="9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모듈</a:t>
              </a:r>
              <a:endParaRPr lang="en-US" altLang="ko-KR" sz="9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703BBA88-1640-4BD5-94C7-5BE195E388A2}"/>
                </a:ext>
              </a:extLst>
            </p:cNvPr>
            <p:cNvSpPr/>
            <p:nvPr/>
          </p:nvSpPr>
          <p:spPr>
            <a:xfrm>
              <a:off x="3247908" y="2495418"/>
              <a:ext cx="232479" cy="2944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10EA79D0-EBE0-4EE8-82F6-CA68D227CD08}"/>
                </a:ext>
              </a:extLst>
            </p:cNvPr>
            <p:cNvSpPr/>
            <p:nvPr/>
          </p:nvSpPr>
          <p:spPr>
            <a:xfrm>
              <a:off x="4707131" y="2495418"/>
              <a:ext cx="232479" cy="29448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E71AF6-D7FC-4F17-B29E-B0BAC8C872B8}"/>
                </a:ext>
              </a:extLst>
            </p:cNvPr>
            <p:cNvSpPr/>
            <p:nvPr/>
          </p:nvSpPr>
          <p:spPr>
            <a:xfrm>
              <a:off x="891528" y="3317250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방안</a:t>
              </a:r>
              <a:endParaRPr lang="en-US" altLang="ko-KR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9B04E0E-E8BB-4019-98F0-C8FDF5658A74}"/>
                </a:ext>
              </a:extLst>
            </p:cNvPr>
            <p:cNvSpPr/>
            <p:nvPr/>
          </p:nvSpPr>
          <p:spPr>
            <a:xfrm>
              <a:off x="2108494" y="3317250"/>
              <a:ext cx="93166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추천 수 제한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425BA63-F7F6-4298-9DCA-B29D54284ACA}"/>
                </a:ext>
              </a:extLst>
            </p:cNvPr>
            <p:cNvSpPr/>
            <p:nvPr/>
          </p:nvSpPr>
          <p:spPr>
            <a:xfrm>
              <a:off x="3453311" y="3327158"/>
              <a:ext cx="123783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생성 패치 수 제한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2673BCC-BB82-4425-A599-3F55AD5DBBEE}"/>
                </a:ext>
              </a:extLst>
            </p:cNvPr>
            <p:cNvSpPr/>
            <p:nvPr/>
          </p:nvSpPr>
          <p:spPr>
            <a:xfrm>
              <a:off x="4909462" y="3340564"/>
              <a:ext cx="137249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학습 간 데이터 선별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BC355A8-4609-4CE3-A054-039EFEAD74B3}"/>
                </a:ext>
              </a:extLst>
            </p:cNvPr>
            <p:cNvSpPr/>
            <p:nvPr/>
          </p:nvSpPr>
          <p:spPr>
            <a:xfrm>
              <a:off x="732831" y="3763980"/>
              <a:ext cx="8611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방안 적용시</a:t>
              </a:r>
              <a:endPara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00" b="1" kern="0" dirty="0" err="1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고려점</a:t>
              </a:r>
              <a:endPara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96608C0-3F73-463E-8615-FF28AF49DF01}"/>
                </a:ext>
              </a:extLst>
            </p:cNvPr>
            <p:cNvSpPr/>
            <p:nvPr/>
          </p:nvSpPr>
          <p:spPr>
            <a:xfrm>
              <a:off x="3935010" y="3857850"/>
              <a:ext cx="27443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X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57BD9EA-A3B8-4D63-B0C5-F4116DFE4C41}"/>
                </a:ext>
              </a:extLst>
            </p:cNvPr>
            <p:cNvSpPr/>
            <p:nvPr/>
          </p:nvSpPr>
          <p:spPr>
            <a:xfrm>
              <a:off x="5458487" y="3815699"/>
              <a:ext cx="27443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X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3549BAF-1A52-4C71-8A97-4BCFBE97BAD0}"/>
                </a:ext>
              </a:extLst>
            </p:cNvPr>
            <p:cNvSpPr/>
            <p:nvPr/>
          </p:nvSpPr>
          <p:spPr>
            <a:xfrm>
              <a:off x="1806014" y="3725736"/>
              <a:ext cx="1507143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제한 시</a:t>
              </a:r>
              <a:r>
                <a:rPr lang="en-US" altLang="ko-KR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, </a:t>
              </a: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추후 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 latinLnBrk="0">
                <a:buClr>
                  <a:srgbClr val="000000"/>
                </a:buClr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분석간 고려 요소 증가</a:t>
              </a:r>
              <a:endPara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575E7DD-80A8-4BB8-89B2-FC02DF5D6FCC}"/>
                </a:ext>
              </a:extLst>
            </p:cNvPr>
            <p:cNvCxnSpPr>
              <a:cxnSpLocks/>
            </p:cNvCxnSpPr>
            <p:nvPr/>
          </p:nvCxnSpPr>
          <p:spPr>
            <a:xfrm>
              <a:off x="915389" y="3142146"/>
              <a:ext cx="540314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B43F8AD-8078-4419-86F1-84F0A0BD7EBB}"/>
                </a:ext>
              </a:extLst>
            </p:cNvPr>
            <p:cNvCxnSpPr>
              <a:cxnSpLocks/>
            </p:cNvCxnSpPr>
            <p:nvPr/>
          </p:nvCxnSpPr>
          <p:spPr>
            <a:xfrm>
              <a:off x="915389" y="3706811"/>
              <a:ext cx="542773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911E0CB-ADA8-49C8-8BEA-F1D3D4C2C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4147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C34685E-D8CB-47FE-B3FE-86FE78FF0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801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6DEE141-D7E6-4EDC-8A3F-CA0A5A04C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411" y="2920922"/>
              <a:ext cx="0" cy="12431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7DEC1-465D-47F0-A539-724D6FBCC166}"/>
              </a:ext>
            </a:extLst>
          </p:cNvPr>
          <p:cNvSpPr/>
          <p:nvPr/>
        </p:nvSpPr>
        <p:spPr>
          <a:xfrm>
            <a:off x="321523" y="4436555"/>
            <a:ext cx="8306278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Cordia New"/>
              </a:rPr>
              <a:t>수정 사항</a:t>
            </a:r>
            <a:endParaRPr lang="en-US" altLang="ko-KR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2) [WSI GT N (Prediction D/M)] </a:t>
            </a:r>
            <a:r>
              <a:rPr lang="ko-KR" altLang="en-US" b="1" dirty="0"/>
              <a:t>자동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대상 변경</a:t>
            </a:r>
            <a:endParaRPr lang="en-US" altLang="ko-KR" b="1" dirty="0"/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: [Patch] </a:t>
            </a:r>
            <a:r>
              <a:rPr lang="ko-KR" altLang="en-US" dirty="0"/>
              <a:t>모델의 </a:t>
            </a:r>
            <a:r>
              <a:rPr lang="en-US" altLang="ko-KR" dirty="0"/>
              <a:t>D/M </a:t>
            </a:r>
            <a:r>
              <a:rPr lang="ko-KR" altLang="en-US" dirty="0"/>
              <a:t>로 잘못 예측한 경우</a:t>
            </a:r>
            <a:r>
              <a:rPr lang="en-US" altLang="ko-KR" dirty="0"/>
              <a:t> </a:t>
            </a:r>
            <a:r>
              <a:rPr lang="ko-KR" altLang="en-US" dirty="0"/>
              <a:t>중에서 </a:t>
            </a:r>
            <a:r>
              <a:rPr lang="en-US" altLang="ko-KR" u="sng" dirty="0"/>
              <a:t>Over-confident </a:t>
            </a:r>
            <a:r>
              <a:rPr lang="ko-KR" altLang="en-US" u="sng" dirty="0"/>
              <a:t>상위 </a:t>
            </a:r>
            <a:r>
              <a:rPr lang="en-US" altLang="ko-KR" u="sng" dirty="0"/>
              <a:t>20</a:t>
            </a:r>
            <a:r>
              <a:rPr lang="ko-KR" altLang="en-US" u="sng" dirty="0"/>
              <a:t>개</a:t>
            </a:r>
            <a:endParaRPr lang="en-US" altLang="ko-KR" u="sng" dirty="0"/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en-US" altLang="ko-KR" dirty="0"/>
              <a:t>: [Patch] </a:t>
            </a:r>
            <a:r>
              <a:rPr lang="ko-KR" altLang="en-US" dirty="0"/>
              <a:t>모델의 </a:t>
            </a:r>
            <a:r>
              <a:rPr lang="en-US" altLang="ko-KR" dirty="0"/>
              <a:t>D/M </a:t>
            </a:r>
            <a:r>
              <a:rPr lang="ko-KR" altLang="en-US" dirty="0"/>
              <a:t>로 잘못 예측한 경우</a:t>
            </a:r>
            <a:r>
              <a:rPr lang="en-US" altLang="ko-KR" dirty="0"/>
              <a:t> </a:t>
            </a:r>
            <a:r>
              <a:rPr lang="ko-KR" altLang="en-US" u="sng" dirty="0"/>
              <a:t>전체</a:t>
            </a:r>
            <a:endParaRPr lang="en-US" altLang="ko-KR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Cordia New"/>
              </a:rPr>
              <a:t>3) Colon Threshold </a:t>
            </a:r>
            <a:r>
              <a:rPr lang="ko-KR" altLang="en-US" b="1" dirty="0">
                <a:latin typeface="+mn-ea"/>
                <a:cs typeface="Cordia New"/>
              </a:rPr>
              <a:t>값 수정</a:t>
            </a:r>
            <a:r>
              <a:rPr lang="en-US" altLang="ko-KR" b="1" dirty="0">
                <a:latin typeface="+mn-ea"/>
                <a:cs typeface="Cordia New"/>
              </a:rPr>
              <a:t>(0.55 -&gt; 0.8)</a:t>
            </a: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A9DA34E3-F3AA-4DCB-9282-B3CE6CA31F46}"/>
              </a:ext>
            </a:extLst>
          </p:cNvPr>
          <p:cNvSpPr/>
          <p:nvPr/>
        </p:nvSpPr>
        <p:spPr>
          <a:xfrm>
            <a:off x="5973097" y="2408903"/>
            <a:ext cx="221226" cy="1528916"/>
          </a:xfrm>
          <a:custGeom>
            <a:avLst/>
            <a:gdLst>
              <a:gd name="connsiteX0" fmla="*/ 0 w 221226"/>
              <a:gd name="connsiteY0" fmla="*/ 0 h 1528916"/>
              <a:gd name="connsiteX1" fmla="*/ 0 w 221226"/>
              <a:gd name="connsiteY1" fmla="*/ 1528916 h 1528916"/>
              <a:gd name="connsiteX2" fmla="*/ 221226 w 221226"/>
              <a:gd name="connsiteY2" fmla="*/ 1430594 h 1528916"/>
              <a:gd name="connsiteX3" fmla="*/ 221226 w 221226"/>
              <a:gd name="connsiteY3" fmla="*/ 349045 h 1528916"/>
              <a:gd name="connsiteX4" fmla="*/ 0 w 221226"/>
              <a:gd name="connsiteY4" fmla="*/ 0 h 152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26" h="1528916">
                <a:moveTo>
                  <a:pt x="0" y="0"/>
                </a:moveTo>
                <a:lnTo>
                  <a:pt x="0" y="1528916"/>
                </a:lnTo>
                <a:lnTo>
                  <a:pt x="221226" y="1430594"/>
                </a:lnTo>
                <a:lnTo>
                  <a:pt x="221226" y="349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2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95465"/>
            <a:ext cx="8775552" cy="5198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3. WSI / Patch train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모듈 점검 완료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학습간 문제 식별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조치 완료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#226 Server 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메모리 오류 발생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원인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사용가능한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을 혼용함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조치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사용가능한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확인 및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설정 완료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이후 모듈 정상 작동 확인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u="sng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제한점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WSI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모델 학습 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Feature cube txt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파일 형성간 대부분의 시간 소요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추후 방안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 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1) [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메모리 부족 이슈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]GPU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사용 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각자 할당된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GPU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을 구체화하여 공유하기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2) [Feature cube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이슈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 WSI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모델 </a:t>
            </a:r>
            <a:r>
              <a:rPr lang="ko-KR" altLang="en-US" dirty="0" err="1">
                <a:latin typeface="+mn-ea"/>
                <a:cs typeface="Times New Roman" panose="02020603050405020304" pitchFamily="18" charset="0"/>
              </a:rPr>
              <a:t>재학습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 전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Feature cube txt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파일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생성 과정 추가하기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95465"/>
            <a:ext cx="8775552" cy="427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4.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추후 일정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1). </a:t>
            </a: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재진단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일정 구체화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협의중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2).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모델 업데이트 기준 구체화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설계중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3). Patch generator / Patch train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모듈 업데이트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2.1) AL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시스템 모듈 간 연동  설계 반영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4). 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–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모델 관리 설계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7429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ordia New"/>
              </a:rPr>
              <a:t>[DB] </a:t>
            </a:r>
            <a:r>
              <a:rPr lang="en-US" altLang="ko-KR" dirty="0" err="1">
                <a:latin typeface="Calibri" panose="020F0502020204030204" pitchFamily="34" charset="0"/>
                <a:cs typeface="Cordia New"/>
              </a:rPr>
              <a:t>model_management</a:t>
            </a:r>
            <a:r>
              <a:rPr lang="en-US" altLang="ko-KR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ordia New"/>
              </a:rPr>
              <a:t>항목 고도화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5. 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1) 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데이터 위치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 WSI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테스트 데이터셋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2) [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데이터 위치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] Patch generator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결과물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데이터 저장 위치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marL="457200" lvl="1">
              <a:lnSpc>
                <a:spcPct val="150000"/>
              </a:lnSpc>
            </a:pP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1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1066</Words>
  <Application>Microsoft Office PowerPoint</Application>
  <PresentationFormat>화면 슬라이드 쇼(4:3)</PresentationFormat>
  <Paragraphs>165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Calibri</vt:lpstr>
      <vt:lpstr>맑은 고딕</vt:lpstr>
      <vt:lpstr>Arial</vt:lpstr>
      <vt:lpstr>맑은 고딕</vt:lpstr>
      <vt:lpstr>Times New Roman</vt:lpstr>
      <vt:lpstr>Cordia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115</cp:revision>
  <cp:lastPrinted>2023-02-09T12:18:33Z</cp:lastPrinted>
  <dcterms:created xsi:type="dcterms:W3CDTF">2021-03-24T07:36:17Z</dcterms:created>
  <dcterms:modified xsi:type="dcterms:W3CDTF">2023-02-23T09:30:28Z</dcterms:modified>
</cp:coreProperties>
</file>